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7" r:id="rId2"/>
    <p:sldId id="267" r:id="rId3"/>
    <p:sldId id="256" r:id="rId4"/>
    <p:sldId id="264" r:id="rId5"/>
    <p:sldId id="269" r:id="rId6"/>
    <p:sldId id="268" r:id="rId7"/>
    <p:sldId id="265" r:id="rId8"/>
    <p:sldId id="259" r:id="rId9"/>
    <p:sldId id="260" r:id="rId10"/>
    <p:sldId id="261" r:id="rId11"/>
    <p:sldId id="262" r:id="rId12"/>
    <p:sldId id="266" r:id="rId13"/>
    <p:sldId id="26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428A"/>
    <a:srgbClr val="EAEBEB"/>
    <a:srgbClr val="E9E9E9"/>
    <a:srgbClr val="EFF0F2"/>
    <a:srgbClr val="E7E7E7"/>
    <a:srgbClr val="F3F3F3"/>
    <a:srgbClr val="F2F2F2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1" autoAdjust="0"/>
    <p:restoredTop sz="93043" autoAdjust="0"/>
  </p:normalViewPr>
  <p:slideViewPr>
    <p:cSldViewPr snapToGrid="0">
      <p:cViewPr varScale="1">
        <p:scale>
          <a:sx n="71" d="100"/>
          <a:sy n="71" d="100"/>
        </p:scale>
        <p:origin x="45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C68BE1-9AAF-45D3-8CC0-CFE9048393E9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C0CED-DCE8-4F16-A2BB-65661B50D6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96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C0CED-DCE8-4F16-A2BB-65661B50D65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816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C0CED-DCE8-4F16-A2BB-65661B50D65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16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EC0CED-DCE8-4F16-A2BB-65661B50D65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504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3C5E3-D9BE-48BD-BB55-EF412B9F8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C79014C-017D-0246-BCCA-3BFC615637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CFBF60B-22B9-C564-C631-D5791BE8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AA33F1-418E-0849-A175-47DAF0E36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4EA8C9-88C8-A8DD-C29E-A570D5E30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985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797519-4944-6326-8893-AB77B957B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D798D24-5B17-60F2-C02F-700A7E7CB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5D9F34-44C1-531C-A98F-DD3A8BA02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F1CC58-A78A-813A-3309-87B4D7F4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B00A46-5558-A68F-627F-8CFF83A0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614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FE9AD97-4CDD-D6FD-2588-33D73FE9BC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7129AD9-BA3C-4CF8-2C2B-8ED493431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794E6D-23FE-0322-2642-A6DC94D06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4E5038-58A9-A679-E829-CA219604C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420A679-73C2-456B-6087-5B2FD9F61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5080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E63817-9C7F-FF6E-2646-00010AD3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363D0F-BB0F-5392-4612-4E602179D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E05362-C5F0-2F56-D0BA-B10C01943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242DEF-DBD4-CF79-3188-4B8FAD339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05ABAFC-F076-66D8-B8F3-9CAD0A182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809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57D40-D28E-E606-E7F4-DFEA09B42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27E030-06D4-4D0B-73F7-4A0AC44A5A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DE61EF-607E-0F80-9D47-26C9AC255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C521FC-E9DD-87C4-8F5B-1B4D01162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09CB02-2292-D8D2-FAAC-671570013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03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3F2FCD-738F-C6E2-81D2-5AE9285B0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D71B54-13DD-2B3B-26D1-D3CD51FE39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AAFEF6-589B-1A39-9EBF-05A2BB43B1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A4A78E-2065-41A8-EFFC-5DB57FB7D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C8204D9-6FBE-9B4E-39C2-9A2D99C0E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991775-C31C-F2C4-9EF4-0D062B2A7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16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D57433-7DF0-266D-E1BD-24F1BD601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5FAFEE-85F3-7FCF-5D5D-97F8E332B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9BEAE4-23FF-EC30-A640-1FA018F93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13F4198-FB5B-7A53-1357-D36957458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2CEF05E-6663-B3C0-01CB-95152BFEB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5E45993-BFA3-330E-229F-C45D775DE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9076EA3-31E3-4FA6-C242-8B1CB3DA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A1E2DE4-6657-8F9C-E115-B4D9FE50E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09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98130-DA81-9431-E5E8-FE75F2F3B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60E495-84FB-EF1E-62D4-59FB2D19A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A1A2BDF-DF0A-A9E7-60AD-1A86889B2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1B71F04-E79E-C1FF-8BF2-A3321C31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763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0C6B1C-9ADF-6CC2-BE09-781FB933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73C9873-3266-8389-8E47-95D3D49DC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AD6157-0F02-A2E3-28B3-C8DE52C89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349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461363-CF4D-74E5-13B6-C3C137858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1E9AB1-3DDF-8C5A-3959-B2799071F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3B7C03-CC3D-2CF6-CD02-03EAB9F21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647285-0020-8E2E-803C-4FE056555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E67B9F1-0F6A-5FE4-3315-E1555CCD7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E9E8D8-285E-FE52-B7BB-5A9930BF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832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FBBFC-94C3-4B83-D285-EF55D7CEC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5C6BA6B-023D-76EB-DB9D-12DFD59AF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CCBF33-CAE5-E515-340D-1846BAF34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BC28DFC-4B30-F05F-A0B1-5B27D391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5E4C3B-E96F-A334-F106-B6E3AA6A2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281EA8-D577-8397-49DD-7AAE72377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022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6E3F1C-25CD-A379-E170-BE2175DAE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7553D5-56AF-A695-47E9-871596CDD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6F85AA-DAD5-6D19-4C20-08A3F7919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2D166C-D0CF-4538-9051-E77C78330077}" type="datetimeFigureOut">
              <a:rPr lang="pt-BR" smtClean="0"/>
              <a:t>14/04/2024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DD2650-D87B-B8AF-DFE7-B3D85B78C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DAB6BE-7F34-4909-7BB1-E218EA59C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E23DE27-C5C3-4962-9616-9133DE17AD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047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6DD9236-F283-4A2E-A1B1-3AD6CB4CB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48" y="202857"/>
            <a:ext cx="1710715" cy="9000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3F0CFA7-8D27-429D-8983-C556B4235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639" y="5792423"/>
            <a:ext cx="1934684" cy="720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98FE9E-C17E-6785-83CD-5D17D3C2F340}"/>
              </a:ext>
            </a:extLst>
          </p:cNvPr>
          <p:cNvSpPr txBox="1"/>
          <p:nvPr/>
        </p:nvSpPr>
        <p:spPr>
          <a:xfrm>
            <a:off x="430677" y="5392251"/>
            <a:ext cx="3975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André Oliveria Melo | RID #145551</a:t>
            </a:r>
          </a:p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Bruno Salgado Carvalho | RID #138676 </a:t>
            </a:r>
          </a:p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Eliane Aparecida Santos | RID #118822</a:t>
            </a:r>
          </a:p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Leonardo Busculo Rodrigues | RID#</a:t>
            </a:r>
            <a:r>
              <a:rPr lang="pt-BR" sz="1400" i="0" dirty="0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138756</a:t>
            </a:r>
          </a:p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Marcelo Júnior | RID#143970</a:t>
            </a:r>
          </a:p>
          <a:p>
            <a:endParaRPr lang="pt-BR" sz="1400" dirty="0">
              <a:solidFill>
                <a:srgbClr val="00056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765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DE93A40-A180-5CC5-2910-83B4EEFEC75A}"/>
              </a:ext>
            </a:extLst>
          </p:cNvPr>
          <p:cNvGrpSpPr/>
          <p:nvPr/>
        </p:nvGrpSpPr>
        <p:grpSpPr>
          <a:xfrm>
            <a:off x="5991956" y="4220363"/>
            <a:ext cx="5904769" cy="1368000"/>
            <a:chOff x="5524500" y="4371975"/>
            <a:chExt cx="6162675" cy="1218219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8FD25BA-06A6-5A6C-20F3-591323E8719C}"/>
                </a:ext>
              </a:extLst>
            </p:cNvPr>
            <p:cNvSpPr txBox="1"/>
            <p:nvPr/>
          </p:nvSpPr>
          <p:spPr>
            <a:xfrm>
              <a:off x="5633088" y="4439661"/>
              <a:ext cx="6032655" cy="886678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>
              <a:spAutoFit/>
            </a:bodyPr>
            <a:lstStyle/>
            <a:p>
              <a:pPr algn="just"/>
              <a:r>
                <a:rPr lang="pt-BR" dirty="0">
                  <a:solidFill>
                    <a:srgbClr val="002060"/>
                  </a:solidFill>
                  <a:latin typeface="Arial" panose="020B0604020202020204" pitchFamily="34" charset="0"/>
                </a:rPr>
                <a:t>Análise dos Produtos facilita a identificação dos produtos que merecem mais atenção ao mostrar a dispersão das reclamações de cada produto em relação aos reclamantes e aos problemas relatados. 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7A7380C-E1CC-8C89-15E1-2C0FEEFE8C6F}"/>
                </a:ext>
              </a:extLst>
            </p:cNvPr>
            <p:cNvSpPr/>
            <p:nvPr/>
          </p:nvSpPr>
          <p:spPr>
            <a:xfrm>
              <a:off x="5524500" y="4371975"/>
              <a:ext cx="6162675" cy="1218219"/>
            </a:xfrm>
            <a:prstGeom prst="roundRect">
              <a:avLst/>
            </a:prstGeom>
            <a:no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501303C4-5BB9-4C01-92D0-104E802A7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90" y="470266"/>
            <a:ext cx="5580000" cy="316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D6FEC54-8D48-44F3-A835-A9DA528D497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170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DE93A40-A180-5CC5-2910-83B4EEFEC75A}"/>
              </a:ext>
            </a:extLst>
          </p:cNvPr>
          <p:cNvGrpSpPr/>
          <p:nvPr/>
        </p:nvGrpSpPr>
        <p:grpSpPr>
          <a:xfrm>
            <a:off x="5991956" y="4220353"/>
            <a:ext cx="5904769" cy="1629118"/>
            <a:chOff x="5524500" y="4371975"/>
            <a:chExt cx="6162675" cy="1373626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8FD25BA-06A6-5A6C-20F3-591323E8719C}"/>
                </a:ext>
              </a:extLst>
            </p:cNvPr>
            <p:cNvSpPr txBox="1"/>
            <p:nvPr/>
          </p:nvSpPr>
          <p:spPr>
            <a:xfrm>
              <a:off x="5633088" y="4445414"/>
              <a:ext cx="6023130" cy="1300187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>
              <a:spAutoFit/>
            </a:bodyPr>
            <a:lstStyle/>
            <a:p>
              <a:pPr algn="just"/>
              <a:r>
                <a:rPr lang="pt-BR" dirty="0">
                  <a:solidFill>
                    <a:srgbClr val="002060"/>
                  </a:solidFill>
                  <a:latin typeface="Arial" panose="020B0604020202020204" pitchFamily="34" charset="0"/>
                </a:rPr>
                <a:t>Análise Temporal revela a cronologia da empresa, desde a média de reclamações por mês ao mês com maior índice de reclamação e tempo médio de conclusão de uma reclamação, incluindo previsões.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7A7380C-E1CC-8C89-15E1-2C0FEEFE8C6F}"/>
                </a:ext>
              </a:extLst>
            </p:cNvPr>
            <p:cNvSpPr/>
            <p:nvPr/>
          </p:nvSpPr>
          <p:spPr>
            <a:xfrm>
              <a:off x="5524500" y="4371975"/>
              <a:ext cx="6162675" cy="1186161"/>
            </a:xfrm>
            <a:prstGeom prst="roundRect">
              <a:avLst/>
            </a:prstGeom>
            <a:no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A78728-574A-418A-957A-53521960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90" y="470266"/>
            <a:ext cx="5580000" cy="316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46D9AE9-5FD3-4493-AD0F-5FF11059B5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5046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4" name="Suplemento 3" title="Microsoft Power BI">
                <a:extLst>
                  <a:ext uri="{FF2B5EF4-FFF2-40B4-BE49-F238E27FC236}">
                    <a16:creationId xmlns:a16="http://schemas.microsoft.com/office/drawing/2014/main" id="{1BE2EEC2-5390-4131-83E1-E3B2B54B33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80796529"/>
                  </p:ext>
                </p:extLst>
              </p:nvPr>
            </p:nvGraphicFramePr>
            <p:xfrm>
              <a:off x="658904" y="377358"/>
              <a:ext cx="11196000" cy="631843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4" name="Suplemento 3" title="Microsoft Power BI">
                <a:extLst>
                  <a:ext uri="{FF2B5EF4-FFF2-40B4-BE49-F238E27FC236}">
                    <a16:creationId xmlns:a16="http://schemas.microsoft.com/office/drawing/2014/main" id="{1BE2EEC2-5390-4131-83E1-E3B2B54B33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8904" y="377358"/>
                <a:ext cx="11196000" cy="6318438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Agrupar 16">
            <a:extLst>
              <a:ext uri="{FF2B5EF4-FFF2-40B4-BE49-F238E27FC236}">
                <a16:creationId xmlns:a16="http://schemas.microsoft.com/office/drawing/2014/main" id="{CCBA90A1-2EB5-46BE-A266-D452D8343B41}"/>
              </a:ext>
            </a:extLst>
          </p:cNvPr>
          <p:cNvGrpSpPr/>
          <p:nvPr/>
        </p:nvGrpSpPr>
        <p:grpSpPr>
          <a:xfrm>
            <a:off x="197885" y="202966"/>
            <a:ext cx="11791854" cy="6492830"/>
            <a:chOff x="197885" y="202966"/>
            <a:chExt cx="11791854" cy="6492830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26A1E48A-9918-40A7-B439-C60557904E6F}"/>
                </a:ext>
              </a:extLst>
            </p:cNvPr>
            <p:cNvSpPr/>
            <p:nvPr/>
          </p:nvSpPr>
          <p:spPr>
            <a:xfrm>
              <a:off x="11512334" y="283648"/>
              <a:ext cx="374275" cy="6318438"/>
            </a:xfrm>
            <a:prstGeom prst="rect">
              <a:avLst/>
            </a:prstGeom>
            <a:solidFill>
              <a:srgbClr val="E9E9E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863A36C4-71F6-4BE5-86E2-6082646833DE}"/>
                </a:ext>
              </a:extLst>
            </p:cNvPr>
            <p:cNvSpPr/>
            <p:nvPr/>
          </p:nvSpPr>
          <p:spPr>
            <a:xfrm>
              <a:off x="197885" y="6448966"/>
              <a:ext cx="11791853" cy="246830"/>
            </a:xfrm>
            <a:prstGeom prst="roundRect">
              <a:avLst/>
            </a:prstGeom>
            <a:solidFill>
              <a:srgbClr val="EA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248BDE09-F729-4388-8C16-1F2AE541DFEF}"/>
                </a:ext>
              </a:extLst>
            </p:cNvPr>
            <p:cNvSpPr>
              <a:spLocks/>
            </p:cNvSpPr>
            <p:nvPr/>
          </p:nvSpPr>
          <p:spPr>
            <a:xfrm>
              <a:off x="197886" y="202966"/>
              <a:ext cx="11791853" cy="6476400"/>
            </a:xfrm>
            <a:prstGeom prst="roundRect">
              <a:avLst>
                <a:gd name="adj" fmla="val 4591"/>
              </a:avLst>
            </a:prstGeom>
            <a:noFill/>
            <a:ln w="28575">
              <a:solidFill>
                <a:srgbClr val="0642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689689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>
            <a:extLst>
              <a:ext uri="{FF2B5EF4-FFF2-40B4-BE49-F238E27FC236}">
                <a16:creationId xmlns:a16="http://schemas.microsoft.com/office/drawing/2014/main" id="{93A68783-602B-CEC6-D70A-96DCDA1F0398}"/>
              </a:ext>
            </a:extLst>
          </p:cNvPr>
          <p:cNvSpPr txBox="1"/>
          <p:nvPr/>
        </p:nvSpPr>
        <p:spPr>
          <a:xfrm>
            <a:off x="4070057" y="394971"/>
            <a:ext cx="4051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0005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DÚVIDAS?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AFF7C70-D0C2-FBE2-4B9E-B7BDE250F2A0}"/>
              </a:ext>
            </a:extLst>
          </p:cNvPr>
          <p:cNvSpPr txBox="1"/>
          <p:nvPr/>
        </p:nvSpPr>
        <p:spPr>
          <a:xfrm>
            <a:off x="3484924" y="1514093"/>
            <a:ext cx="52221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rgbClr val="00056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Gostaríamos de agradecer à equipe de suporte da DNC, incluindo os mentores Guilhermino Gomes e </a:t>
            </a:r>
            <a:r>
              <a:rPr lang="pt-BR" sz="1600" dirty="0" err="1">
                <a:solidFill>
                  <a:srgbClr val="00056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Cainã</a:t>
            </a:r>
            <a:r>
              <a:rPr lang="pt-BR" sz="1600" dirty="0">
                <a:solidFill>
                  <a:srgbClr val="00056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Couto, que tiraram as dúvidas que tivemos ao longo do projeto. Agradecemos também a todos os membros do grupo que ajudaram neste projeto. Desejamos com grande vontade e empenho passar o nosso conhecimento ao time </a:t>
            </a:r>
            <a:r>
              <a:rPr lang="pt-BR" b="1" dirty="0">
                <a:solidFill>
                  <a:srgbClr val="00056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CSI!</a:t>
            </a:r>
            <a:endParaRPr lang="pt-BR" sz="1600" b="1" dirty="0">
              <a:solidFill>
                <a:srgbClr val="00056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D40C2E9-B88A-03F3-0F72-243E3D30D8DB}"/>
              </a:ext>
            </a:extLst>
          </p:cNvPr>
          <p:cNvSpPr txBox="1"/>
          <p:nvPr/>
        </p:nvSpPr>
        <p:spPr>
          <a:xfrm>
            <a:off x="3784831" y="6062919"/>
            <a:ext cx="462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0056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REVOLUÇÃO É A PRÁTICA!!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CCC69AB6-E4AA-3A6D-D2A2-A8C49A14ED19}"/>
              </a:ext>
            </a:extLst>
          </p:cNvPr>
          <p:cNvGrpSpPr/>
          <p:nvPr/>
        </p:nvGrpSpPr>
        <p:grpSpPr>
          <a:xfrm>
            <a:off x="4548007" y="3771988"/>
            <a:ext cx="3095982" cy="1838218"/>
            <a:chOff x="4809564" y="3957805"/>
            <a:chExt cx="2572870" cy="1838218"/>
          </a:xfrm>
        </p:grpSpPr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C61FC10D-1BA0-2AA2-E53F-6C61A0DDC949}"/>
                </a:ext>
              </a:extLst>
            </p:cNvPr>
            <p:cNvSpPr txBox="1"/>
            <p:nvPr/>
          </p:nvSpPr>
          <p:spPr>
            <a:xfrm>
              <a:off x="4809564" y="3957805"/>
              <a:ext cx="2572870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00056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Contatos do nosso time</a:t>
              </a:r>
              <a:r>
                <a:rPr lang="pt-BR" sz="1600" dirty="0"/>
                <a:t>:</a:t>
              </a:r>
            </a:p>
          </p:txBody>
        </p: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82203278-ACD6-BB4E-9B43-4E43115BB493}"/>
                </a:ext>
              </a:extLst>
            </p:cNvPr>
            <p:cNvGrpSpPr/>
            <p:nvPr/>
          </p:nvGrpSpPr>
          <p:grpSpPr>
            <a:xfrm>
              <a:off x="4809564" y="4318695"/>
              <a:ext cx="2572870" cy="1477328"/>
              <a:chOff x="4965261" y="4318695"/>
              <a:chExt cx="2572870" cy="1477328"/>
            </a:xfrm>
          </p:grpSpPr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05EAB2A8-B47D-AE33-817A-7CAC3D4A658C}"/>
                  </a:ext>
                </a:extLst>
              </p:cNvPr>
              <p:cNvSpPr txBox="1"/>
              <p:nvPr/>
            </p:nvSpPr>
            <p:spPr>
              <a:xfrm>
                <a:off x="4965261" y="4318695"/>
                <a:ext cx="140202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pt-BR" sz="140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André </a:t>
                </a: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Oliveira</a:t>
                </a:r>
              </a:p>
              <a:p>
                <a:pPr>
                  <a:spcAft>
                    <a:spcPts val="600"/>
                  </a:spcAft>
                </a:pP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Bruno Carvalho</a:t>
                </a:r>
              </a:p>
              <a:p>
                <a:pPr>
                  <a:spcAft>
                    <a:spcPts val="600"/>
                  </a:spcAft>
                </a:pP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Eliane Santos:</a:t>
                </a:r>
              </a:p>
              <a:p>
                <a:pPr>
                  <a:spcAft>
                    <a:spcPts val="600"/>
                  </a:spcAft>
                </a:pP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Leonardo </a:t>
                </a:r>
                <a:r>
                  <a:rPr lang="pt-BR" sz="1400" dirty="0" err="1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Busculo</a:t>
                </a: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</a:p>
              <a:p>
                <a:pPr>
                  <a:spcAft>
                    <a:spcPts val="600"/>
                  </a:spcAft>
                </a:pP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Marcelo Júnior</a:t>
                </a:r>
              </a:p>
            </p:txBody>
          </p:sp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7255934C-55D3-6011-4259-D9C7CC9B13EC}"/>
                  </a:ext>
                </a:extLst>
              </p:cNvPr>
              <p:cNvSpPr txBox="1"/>
              <p:nvPr/>
            </p:nvSpPr>
            <p:spPr>
              <a:xfrm>
                <a:off x="6136107" y="4318695"/>
                <a:ext cx="1402024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600"/>
                  </a:spcAft>
                </a:pP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(86)98853-3508</a:t>
                </a:r>
              </a:p>
              <a:p>
                <a:pPr algn="r">
                  <a:spcAft>
                    <a:spcPts val="600"/>
                  </a:spcAft>
                </a:pP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(35)99917-7565</a:t>
                </a:r>
              </a:p>
              <a:p>
                <a:pPr algn="r">
                  <a:spcAft>
                    <a:spcPts val="600"/>
                  </a:spcAft>
                </a:pP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(11)99695-6727</a:t>
                </a:r>
              </a:p>
              <a:p>
                <a:pPr algn="r">
                  <a:spcAft>
                    <a:spcPts val="600"/>
                  </a:spcAft>
                </a:pP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(11)98873-8822</a:t>
                </a:r>
              </a:p>
              <a:p>
                <a:pPr algn="r">
                  <a:spcAft>
                    <a:spcPts val="600"/>
                  </a:spcAft>
                </a:pPr>
                <a:r>
                  <a:rPr lang="pt-BR" sz="1400" dirty="0">
                    <a:solidFill>
                      <a:srgbClr val="000563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(51)99960-5547</a:t>
                </a:r>
              </a:p>
            </p:txBody>
          </p:sp>
        </p:grpSp>
      </p:grpSp>
      <p:pic>
        <p:nvPicPr>
          <p:cNvPr id="13" name="Imagem 12">
            <a:extLst>
              <a:ext uri="{FF2B5EF4-FFF2-40B4-BE49-F238E27FC236}">
                <a16:creationId xmlns:a16="http://schemas.microsoft.com/office/drawing/2014/main" id="{0B51930A-5EE4-4FDD-858F-59670A172CB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5D23D0D-370F-38C2-910E-60DDEFD89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8553" cy="6858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398FE9E-C17E-6785-83CD-5D17D3C2F340}"/>
              </a:ext>
            </a:extLst>
          </p:cNvPr>
          <p:cNvSpPr txBox="1"/>
          <p:nvPr/>
        </p:nvSpPr>
        <p:spPr>
          <a:xfrm>
            <a:off x="296208" y="347107"/>
            <a:ext cx="39753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André Oliveria Melo | RID #145551</a:t>
            </a:r>
          </a:p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Bruno Salgado Carvalho | RID #138676 </a:t>
            </a:r>
          </a:p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Eliane Aparecida Santos | RID #118822</a:t>
            </a:r>
          </a:p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Leonardo Busculo Rodrigues | RID#</a:t>
            </a:r>
            <a:r>
              <a:rPr lang="pt-BR" sz="1400" i="0" dirty="0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138756</a:t>
            </a:r>
          </a:p>
          <a:p>
            <a:r>
              <a:rPr lang="pt-BR" sz="14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Marcelo Júnior | RID#143970</a:t>
            </a:r>
          </a:p>
          <a:p>
            <a:endParaRPr lang="pt-BR" sz="1400" dirty="0">
              <a:solidFill>
                <a:srgbClr val="000563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Imagem 7" descr="Logotipo">
            <a:extLst>
              <a:ext uri="{FF2B5EF4-FFF2-40B4-BE49-F238E27FC236}">
                <a16:creationId xmlns:a16="http://schemas.microsoft.com/office/drawing/2014/main" id="{7E24EF57-0E05-89B5-D9D4-C76E417FF0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145" y="5322209"/>
            <a:ext cx="2254647" cy="113733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98ACB03-03D2-2EBB-A67C-86DB63C19387}"/>
              </a:ext>
            </a:extLst>
          </p:cNvPr>
          <p:cNvSpPr txBox="1"/>
          <p:nvPr/>
        </p:nvSpPr>
        <p:spPr>
          <a:xfrm>
            <a:off x="667237" y="2383200"/>
            <a:ext cx="48942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DE CONTROLE DE RECLAMAÇÕES</a:t>
            </a:r>
            <a:endParaRPr lang="pt-BR" sz="4400" dirty="0">
              <a:latin typeface="RoBO"/>
            </a:endParaRPr>
          </a:p>
        </p:txBody>
      </p:sp>
      <p:pic>
        <p:nvPicPr>
          <p:cNvPr id="23" name="Gráfico 22" descr="Lupa estrutura de tópicos">
            <a:extLst>
              <a:ext uri="{FF2B5EF4-FFF2-40B4-BE49-F238E27FC236}">
                <a16:creationId xmlns:a16="http://schemas.microsoft.com/office/drawing/2014/main" id="{6C706603-0D0C-C77B-7316-ADDD1D46B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1455" y="1577185"/>
            <a:ext cx="4717985" cy="4717985"/>
          </a:xfrm>
          <a:prstGeom prst="rect">
            <a:avLst/>
          </a:prstGeom>
          <a:ln>
            <a:noFill/>
          </a:ln>
          <a:effectLst>
            <a:outerShdw blurRad="215900" dist="254000" dir="78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m 1" descr="Logotipo&#10;&#10;Descrição gerada automaticamente">
            <a:extLst>
              <a:ext uri="{FF2B5EF4-FFF2-40B4-BE49-F238E27FC236}">
                <a16:creationId xmlns:a16="http://schemas.microsoft.com/office/drawing/2014/main" id="{05E838A9-687A-58E2-92D9-3CD6FAD8DB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317" y="2853517"/>
            <a:ext cx="1188000" cy="1188000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ADE03B8C-9C4F-2A69-4451-5EC222AB0D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600" y="2491200"/>
            <a:ext cx="1905434" cy="19054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32955DB-478F-45C1-B708-095101454FFB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3905" y="159993"/>
            <a:ext cx="2254648" cy="118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17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13763 -2.59259E-6 C 0.19935 -2.59259E-6 0.27539 0.18982 0.27539 0.34398 L 0.27539 0.68797 " pathEditMode="relative" rAng="0" ptsTypes="AAAA">
                                      <p:cBhvr>
                                        <p:cTn id="9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3" y="3439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5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F0672823-3ED6-11C8-0A43-C371AFD6B16F}"/>
              </a:ext>
            </a:extLst>
          </p:cNvPr>
          <p:cNvSpPr txBox="1"/>
          <p:nvPr/>
        </p:nvSpPr>
        <p:spPr>
          <a:xfrm>
            <a:off x="2380693" y="779691"/>
            <a:ext cx="743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Visão Geral da Empresa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003F961-2498-4425-AEE4-0AE60446D530}"/>
              </a:ext>
            </a:extLst>
          </p:cNvPr>
          <p:cNvGrpSpPr/>
          <p:nvPr/>
        </p:nvGrpSpPr>
        <p:grpSpPr>
          <a:xfrm>
            <a:off x="2277995" y="2115533"/>
            <a:ext cx="7636009" cy="3929241"/>
            <a:chOff x="2161679" y="2115533"/>
            <a:chExt cx="7636009" cy="3929241"/>
          </a:xfrm>
        </p:grpSpPr>
        <p:sp>
          <p:nvSpPr>
            <p:cNvPr id="47" name="Fluxograma: Conector 46">
              <a:extLst>
                <a:ext uri="{FF2B5EF4-FFF2-40B4-BE49-F238E27FC236}">
                  <a16:creationId xmlns:a16="http://schemas.microsoft.com/office/drawing/2014/main" id="{9D97EC15-8F96-D93E-2295-98F7E380A513}"/>
                </a:ext>
              </a:extLst>
            </p:cNvPr>
            <p:cNvSpPr/>
            <p:nvPr/>
          </p:nvSpPr>
          <p:spPr>
            <a:xfrm>
              <a:off x="2161679" y="2470063"/>
              <a:ext cx="2545339" cy="2565948"/>
            </a:xfrm>
            <a:prstGeom prst="flowChartConnector">
              <a:avLst/>
            </a:prstGeom>
            <a:noFill/>
            <a:ln w="69850">
              <a:solidFill>
                <a:srgbClr val="002060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8" name="Arco 47">
              <a:extLst>
                <a:ext uri="{FF2B5EF4-FFF2-40B4-BE49-F238E27FC236}">
                  <a16:creationId xmlns:a16="http://schemas.microsoft.com/office/drawing/2014/main" id="{E1270B0E-947A-C661-8F77-22BBA442CB6E}"/>
                </a:ext>
              </a:extLst>
            </p:cNvPr>
            <p:cNvSpPr/>
            <p:nvPr/>
          </p:nvSpPr>
          <p:spPr>
            <a:xfrm>
              <a:off x="2161679" y="2470063"/>
              <a:ext cx="2545339" cy="2476608"/>
            </a:xfrm>
            <a:prstGeom prst="arc">
              <a:avLst>
                <a:gd name="adj1" fmla="val 10836417"/>
                <a:gd name="adj2" fmla="val 21356947"/>
              </a:avLst>
            </a:prstGeom>
            <a:ln w="69850" cap="rnd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9" name="Fluxograma: Conector 48">
              <a:extLst>
                <a:ext uri="{FF2B5EF4-FFF2-40B4-BE49-F238E27FC236}">
                  <a16:creationId xmlns:a16="http://schemas.microsoft.com/office/drawing/2014/main" id="{54DCB8F0-B754-CEE9-F5FA-662C4EFC6737}"/>
                </a:ext>
              </a:extLst>
            </p:cNvPr>
            <p:cNvSpPr/>
            <p:nvPr/>
          </p:nvSpPr>
          <p:spPr>
            <a:xfrm>
              <a:off x="3087837" y="2115533"/>
              <a:ext cx="693019" cy="654518"/>
            </a:xfrm>
            <a:prstGeom prst="flowChartConnector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1</a:t>
              </a:r>
            </a:p>
          </p:txBody>
        </p:sp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19DA10CE-3683-6058-8162-E293C5B93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107088" y="3406489"/>
              <a:ext cx="654517" cy="638553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2D69381C-984F-1D2E-7C43-330AEBB33575}"/>
                </a:ext>
              </a:extLst>
            </p:cNvPr>
            <p:cNvSpPr txBox="1"/>
            <p:nvPr/>
          </p:nvSpPr>
          <p:spPr>
            <a:xfrm>
              <a:off x="2360538" y="5121444"/>
              <a:ext cx="21476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Certificação</a:t>
              </a:r>
            </a:p>
            <a:p>
              <a:pPr algn="ctr"/>
              <a:r>
                <a:rPr lang="pt-BR" dirty="0"/>
                <a:t>ISO 9001:2015.</a:t>
              </a:r>
            </a:p>
            <a:p>
              <a:endParaRPr lang="pt-BR" dirty="0"/>
            </a:p>
          </p:txBody>
        </p:sp>
        <p:sp>
          <p:nvSpPr>
            <p:cNvPr id="52" name="Fluxograma: Conector 51">
              <a:extLst>
                <a:ext uri="{FF2B5EF4-FFF2-40B4-BE49-F238E27FC236}">
                  <a16:creationId xmlns:a16="http://schemas.microsoft.com/office/drawing/2014/main" id="{6CFE9BB2-F17B-69CE-7FDC-C7CA7A405CC1}"/>
                </a:ext>
              </a:extLst>
            </p:cNvPr>
            <p:cNvSpPr/>
            <p:nvPr/>
          </p:nvSpPr>
          <p:spPr>
            <a:xfrm>
              <a:off x="4707014" y="2442792"/>
              <a:ext cx="2545339" cy="2565948"/>
            </a:xfrm>
            <a:prstGeom prst="flowChartConnector">
              <a:avLst/>
            </a:prstGeom>
            <a:noFill/>
            <a:ln w="69850">
              <a:solidFill>
                <a:srgbClr val="002060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3" name="Arco 52">
              <a:extLst>
                <a:ext uri="{FF2B5EF4-FFF2-40B4-BE49-F238E27FC236}">
                  <a16:creationId xmlns:a16="http://schemas.microsoft.com/office/drawing/2014/main" id="{82377AE9-8329-B2D7-1C64-BCE69C55338B}"/>
                </a:ext>
              </a:extLst>
            </p:cNvPr>
            <p:cNvSpPr/>
            <p:nvPr/>
          </p:nvSpPr>
          <p:spPr>
            <a:xfrm>
              <a:off x="4707014" y="2442792"/>
              <a:ext cx="2545339" cy="2565948"/>
            </a:xfrm>
            <a:prstGeom prst="arc">
              <a:avLst>
                <a:gd name="adj1" fmla="val 21438157"/>
                <a:gd name="adj2" fmla="val 11065123"/>
              </a:avLst>
            </a:prstGeom>
            <a:ln w="69850" cap="rnd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4" name="Fluxograma: Conector 53">
              <a:extLst>
                <a:ext uri="{FF2B5EF4-FFF2-40B4-BE49-F238E27FC236}">
                  <a16:creationId xmlns:a16="http://schemas.microsoft.com/office/drawing/2014/main" id="{F7105D40-5671-C465-8A77-1C961D406B32}"/>
                </a:ext>
              </a:extLst>
            </p:cNvPr>
            <p:cNvSpPr/>
            <p:nvPr/>
          </p:nvSpPr>
          <p:spPr>
            <a:xfrm>
              <a:off x="5652425" y="2130968"/>
              <a:ext cx="693019" cy="654518"/>
            </a:xfrm>
            <a:prstGeom prst="flowChartConnector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2</a:t>
              </a:r>
            </a:p>
          </p:txBody>
        </p:sp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8EB07C6A-7E16-F823-855A-F2901485B7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60406" y="3366376"/>
              <a:ext cx="638553" cy="638553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81A198F3-CC43-9234-ABCC-66042E3B987D}"/>
                </a:ext>
              </a:extLst>
            </p:cNvPr>
            <p:cNvSpPr txBox="1"/>
            <p:nvPr/>
          </p:nvSpPr>
          <p:spPr>
            <a:xfrm>
              <a:off x="4765343" y="5121443"/>
              <a:ext cx="246718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Experiência</a:t>
              </a:r>
            </a:p>
            <a:p>
              <a:pPr algn="ctr"/>
              <a:r>
                <a:rPr lang="pt-BR" dirty="0"/>
                <a:t>40 anos de experiência.</a:t>
              </a:r>
            </a:p>
            <a:p>
              <a:endParaRPr lang="pt-BR" dirty="0"/>
            </a:p>
          </p:txBody>
        </p:sp>
        <p:sp>
          <p:nvSpPr>
            <p:cNvPr id="57" name="Fluxograma: Conector 56">
              <a:extLst>
                <a:ext uri="{FF2B5EF4-FFF2-40B4-BE49-F238E27FC236}">
                  <a16:creationId xmlns:a16="http://schemas.microsoft.com/office/drawing/2014/main" id="{BFD3263E-B6F1-1278-1770-14245659FAD6}"/>
                </a:ext>
              </a:extLst>
            </p:cNvPr>
            <p:cNvSpPr/>
            <p:nvPr/>
          </p:nvSpPr>
          <p:spPr>
            <a:xfrm>
              <a:off x="7252349" y="2447715"/>
              <a:ext cx="2545339" cy="2565948"/>
            </a:xfrm>
            <a:prstGeom prst="flowChartConnector">
              <a:avLst/>
            </a:prstGeom>
            <a:noFill/>
            <a:ln w="69850">
              <a:solidFill>
                <a:srgbClr val="002060">
                  <a:alpha val="30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8" name="Arco 57">
              <a:extLst>
                <a:ext uri="{FF2B5EF4-FFF2-40B4-BE49-F238E27FC236}">
                  <a16:creationId xmlns:a16="http://schemas.microsoft.com/office/drawing/2014/main" id="{A64D92FE-A307-D524-9828-02DE83DB9DF7}"/>
                </a:ext>
              </a:extLst>
            </p:cNvPr>
            <p:cNvSpPr/>
            <p:nvPr/>
          </p:nvSpPr>
          <p:spPr>
            <a:xfrm>
              <a:off x="7252349" y="2447715"/>
              <a:ext cx="2545339" cy="2476608"/>
            </a:xfrm>
            <a:prstGeom prst="arc">
              <a:avLst>
                <a:gd name="adj1" fmla="val 10836417"/>
                <a:gd name="adj2" fmla="val 21303786"/>
              </a:avLst>
            </a:prstGeom>
            <a:ln w="69850" cap="rnd">
              <a:solidFill>
                <a:srgbClr val="00206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9" name="Fluxograma: Conector 58">
              <a:extLst>
                <a:ext uri="{FF2B5EF4-FFF2-40B4-BE49-F238E27FC236}">
                  <a16:creationId xmlns:a16="http://schemas.microsoft.com/office/drawing/2014/main" id="{38363D79-FFC4-34B9-F2C9-CF7C81513E4B}"/>
                </a:ext>
              </a:extLst>
            </p:cNvPr>
            <p:cNvSpPr/>
            <p:nvPr/>
          </p:nvSpPr>
          <p:spPr>
            <a:xfrm>
              <a:off x="8197759" y="2115533"/>
              <a:ext cx="693019" cy="654518"/>
            </a:xfrm>
            <a:prstGeom prst="flowChartConnector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F8081D68-6D30-527D-FE6E-BC3FC53B8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24991" y="3392201"/>
              <a:ext cx="638553" cy="638553"/>
            </a:xfrm>
            <a:prstGeom prst="rect">
              <a:avLst/>
            </a:prstGeom>
            <a:effectLst>
              <a:outerShdw blurRad="50800" dist="50800" dir="5400000" algn="ctr" rotWithShape="0">
                <a:schemeClr val="tx1"/>
              </a:outerShdw>
            </a:effectLst>
          </p:spPr>
        </p:pic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A569A0D6-4CB1-371E-8F49-CCC0B60758E7}"/>
                </a:ext>
              </a:extLst>
            </p:cNvPr>
            <p:cNvSpPr txBox="1"/>
            <p:nvPr/>
          </p:nvSpPr>
          <p:spPr>
            <a:xfrm>
              <a:off x="7470459" y="5121443"/>
              <a:ext cx="214761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Credibilidade</a:t>
              </a:r>
            </a:p>
            <a:p>
              <a:pPr algn="ctr"/>
              <a:r>
                <a:rPr lang="pt-BR" dirty="0"/>
                <a:t>Soluções para Grandes empresas.</a:t>
              </a:r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539294D0-944A-462A-9D4F-97DA5028740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56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4D48F33-BC7A-4D5A-8B0F-7B03CD38888F}"/>
              </a:ext>
            </a:extLst>
          </p:cNvPr>
          <p:cNvGrpSpPr/>
          <p:nvPr/>
        </p:nvGrpSpPr>
        <p:grpSpPr>
          <a:xfrm>
            <a:off x="3007655" y="2731008"/>
            <a:ext cx="6176686" cy="1908226"/>
            <a:chOff x="5524500" y="4371975"/>
            <a:chExt cx="6162675" cy="2019425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A4C674D-9F1D-4F82-9EA9-D88C654C9140}"/>
                </a:ext>
              </a:extLst>
            </p:cNvPr>
            <p:cNvSpPr txBox="1"/>
            <p:nvPr/>
          </p:nvSpPr>
          <p:spPr>
            <a:xfrm>
              <a:off x="5633088" y="4449096"/>
              <a:ext cx="6023130" cy="1806614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8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Desenvolver um dashboard para acompanhar o </a:t>
              </a:r>
              <a:r>
                <a:rPr lang="pt-BR" sz="1800" b="0" i="0" u="sng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índice de reclamação</a:t>
              </a:r>
              <a:r>
                <a:rPr lang="pt-BR" sz="18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 no departamento de qualidade, que servirá para fornecer uma </a:t>
              </a:r>
              <a:r>
                <a:rPr lang="pt-BR" sz="1800" b="0" i="0" u="sng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visão rápida e acessíve</a:t>
              </a:r>
              <a:r>
                <a:rPr lang="pt-BR" sz="18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l do volume e da natureza das reclamações recebidas.</a:t>
              </a:r>
              <a:endParaRPr lang="pt-BR" sz="18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A20F2A7-5BA3-4570-B97E-4FDEA0509A30}"/>
                </a:ext>
              </a:extLst>
            </p:cNvPr>
            <p:cNvSpPr/>
            <p:nvPr/>
          </p:nvSpPr>
          <p:spPr>
            <a:xfrm>
              <a:off x="5524500" y="4371975"/>
              <a:ext cx="6162675" cy="2019425"/>
            </a:xfrm>
            <a:prstGeom prst="roundRect">
              <a:avLst/>
            </a:prstGeom>
            <a:no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430E18CF-88CC-43EA-953B-E968FB4CAD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D78500A-6169-4FB9-BEC5-DCA01CF84256}"/>
              </a:ext>
            </a:extLst>
          </p:cNvPr>
          <p:cNvSpPr txBox="1"/>
          <p:nvPr/>
        </p:nvSpPr>
        <p:spPr>
          <a:xfrm>
            <a:off x="2380693" y="779691"/>
            <a:ext cx="743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Objetivo do Projeto</a:t>
            </a:r>
          </a:p>
        </p:txBody>
      </p:sp>
    </p:spTree>
    <p:extLst>
      <p:ext uri="{BB962C8B-B14F-4D97-AF65-F5344CB8AC3E}">
        <p14:creationId xmlns:p14="http://schemas.microsoft.com/office/powerpoint/2010/main" val="1182150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30E18CF-88CC-43EA-953B-E968FB4CAD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D78500A-6169-4FB9-BEC5-DCA01CF84256}"/>
              </a:ext>
            </a:extLst>
          </p:cNvPr>
          <p:cNvSpPr txBox="1"/>
          <p:nvPr/>
        </p:nvSpPr>
        <p:spPr>
          <a:xfrm>
            <a:off x="2380693" y="779691"/>
            <a:ext cx="7430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Modelagem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3902B400-CDC2-4B8D-8724-91500C875E18}"/>
              </a:ext>
            </a:extLst>
          </p:cNvPr>
          <p:cNvGrpSpPr/>
          <p:nvPr/>
        </p:nvGrpSpPr>
        <p:grpSpPr>
          <a:xfrm>
            <a:off x="2194108" y="1848194"/>
            <a:ext cx="7803780" cy="4083126"/>
            <a:chOff x="2268067" y="1780959"/>
            <a:chExt cx="7803780" cy="4083126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DD078454-D3C4-4364-A4E9-4A282BA2B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87" t="17279" r="3987" b="17279"/>
            <a:stretch/>
          </p:blipFill>
          <p:spPr>
            <a:xfrm>
              <a:off x="2268067" y="1780959"/>
              <a:ext cx="7655862" cy="4083126"/>
            </a:xfrm>
            <a:prstGeom prst="rect">
              <a:avLst/>
            </a:prstGeom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FF9F062-9FEC-4FE0-ADCB-33B226BE214E}"/>
                </a:ext>
              </a:extLst>
            </p:cNvPr>
            <p:cNvSpPr txBox="1"/>
            <p:nvPr/>
          </p:nvSpPr>
          <p:spPr>
            <a:xfrm>
              <a:off x="6095997" y="2827460"/>
              <a:ext cx="3975850" cy="21849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720000" indent="-252000" algn="just" rtl="0" fontAlgn="base">
                <a:lnSpc>
                  <a:spcPct val="12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pt-BR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Visão Geral </a:t>
              </a:r>
              <a:r>
                <a:rPr lang="pt-BR" sz="16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(centro)</a:t>
              </a:r>
              <a:endParaRPr lang="pt-BR" b="0" i="0" u="none" strike="noStrike" dirty="0">
                <a:solidFill>
                  <a:srgbClr val="002060"/>
                </a:solidFill>
                <a:effectLst/>
                <a:latin typeface="Arial" panose="020B0604020202020204" pitchFamily="34" charset="0"/>
              </a:endParaRPr>
            </a:p>
            <a:p>
              <a:pPr marL="720000" indent="-252000" algn="just" rtl="0" fontAlgn="base">
                <a:lnSpc>
                  <a:spcPct val="12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pt-BR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Análise de Custos</a:t>
              </a:r>
              <a:r>
                <a:rPr lang="pt-BR" sz="24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pt-BR" sz="16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(esquerda)</a:t>
              </a:r>
              <a:endParaRPr lang="pt-BR" dirty="0">
                <a:solidFill>
                  <a:srgbClr val="002060"/>
                </a:solidFill>
                <a:latin typeface="Arial" panose="020B0604020202020204" pitchFamily="34" charset="0"/>
              </a:endParaRPr>
            </a:p>
            <a:p>
              <a:pPr marL="720000" indent="-252000" algn="just" rtl="0" fontAlgn="base">
                <a:lnSpc>
                  <a:spcPct val="12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pt-BR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Visão do Reclamante</a:t>
              </a:r>
              <a:r>
                <a:rPr lang="pt-BR" sz="24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pt-BR" sz="16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(direita)</a:t>
              </a:r>
              <a:endParaRPr lang="pt-BR" dirty="0">
                <a:solidFill>
                  <a:srgbClr val="002060"/>
                </a:solidFill>
                <a:latin typeface="Arial" panose="020B0604020202020204" pitchFamily="34" charset="0"/>
              </a:endParaRPr>
            </a:p>
            <a:p>
              <a:pPr marL="720000" indent="-252000" algn="just" rtl="0" fontAlgn="base">
                <a:lnSpc>
                  <a:spcPct val="12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pt-BR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Análise dos Produtos</a:t>
              </a:r>
              <a:r>
                <a:rPr lang="pt-BR" sz="24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 </a:t>
              </a:r>
              <a:r>
                <a:rPr lang="pt-BR" sz="16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(abaixo)</a:t>
              </a:r>
              <a:endParaRPr lang="pt-BR" dirty="0">
                <a:solidFill>
                  <a:srgbClr val="002060"/>
                </a:solidFill>
                <a:latin typeface="Arial" panose="020B0604020202020204" pitchFamily="34" charset="0"/>
              </a:endParaRPr>
            </a:p>
            <a:p>
              <a:pPr marL="720000" indent="-252000" algn="just" rtl="0" fontAlgn="base">
                <a:lnSpc>
                  <a:spcPct val="128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pt-BR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Análise Temporal </a:t>
              </a:r>
              <a:r>
                <a:rPr lang="pt-BR" sz="16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(acima)</a:t>
              </a:r>
              <a:endParaRPr lang="pt-BR" sz="2400" dirty="0">
                <a:solidFill>
                  <a:srgbClr val="00206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4808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4D48F33-BC7A-4D5A-8B0F-7B03CD38888F}"/>
              </a:ext>
            </a:extLst>
          </p:cNvPr>
          <p:cNvGrpSpPr/>
          <p:nvPr/>
        </p:nvGrpSpPr>
        <p:grpSpPr>
          <a:xfrm>
            <a:off x="5991956" y="4220358"/>
            <a:ext cx="5904769" cy="1091230"/>
            <a:chOff x="5524500" y="4371975"/>
            <a:chExt cx="6162675" cy="1477328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A4C674D-9F1D-4F82-9EA9-D88C654C9140}"/>
                </a:ext>
              </a:extLst>
            </p:cNvPr>
            <p:cNvSpPr txBox="1"/>
            <p:nvPr/>
          </p:nvSpPr>
          <p:spPr>
            <a:xfrm>
              <a:off x="5633088" y="4449099"/>
              <a:ext cx="6023130" cy="830598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>
              <a:spAutoFit/>
            </a:bodyPr>
            <a:lstStyle/>
            <a:p>
              <a:pPr algn="just"/>
              <a:r>
                <a:rPr lang="pt-BR" sz="18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Na capa do relatório se encontram as opções dos dashboards que podem ser acessados ao clicar nos ícones que representam cada um deles.</a:t>
              </a:r>
              <a:endParaRPr lang="pt-BR" sz="18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DA20F2A7-5BA3-4570-B97E-4FDEA0509A30}"/>
                </a:ext>
              </a:extLst>
            </p:cNvPr>
            <p:cNvSpPr/>
            <p:nvPr/>
          </p:nvSpPr>
          <p:spPr>
            <a:xfrm>
              <a:off x="5524500" y="4371975"/>
              <a:ext cx="6162675" cy="1477328"/>
            </a:xfrm>
            <a:prstGeom prst="roundRect">
              <a:avLst/>
            </a:prstGeom>
            <a:no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5" name="Picture 2">
            <a:extLst>
              <a:ext uri="{FF2B5EF4-FFF2-40B4-BE49-F238E27FC236}">
                <a16:creationId xmlns:a16="http://schemas.microsoft.com/office/drawing/2014/main" id="{D765A9CF-276E-4FAD-871F-85BD07F18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" y="408013"/>
            <a:ext cx="5580000" cy="316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430E18CF-88CC-43EA-953B-E968FB4CAD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1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Agrupar 63">
            <a:extLst>
              <a:ext uri="{FF2B5EF4-FFF2-40B4-BE49-F238E27FC236}">
                <a16:creationId xmlns:a16="http://schemas.microsoft.com/office/drawing/2014/main" id="{33E5EBF8-8A90-7C93-878C-685AD93EF15E}"/>
              </a:ext>
            </a:extLst>
          </p:cNvPr>
          <p:cNvGrpSpPr/>
          <p:nvPr/>
        </p:nvGrpSpPr>
        <p:grpSpPr>
          <a:xfrm>
            <a:off x="5991956" y="4220352"/>
            <a:ext cx="5904769" cy="1494648"/>
            <a:chOff x="5524500" y="4371975"/>
            <a:chExt cx="6162675" cy="1287298"/>
          </a:xfrm>
        </p:grpSpPr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53F44A41-24D8-2202-4B18-8FFA627DA092}"/>
                </a:ext>
              </a:extLst>
            </p:cNvPr>
            <p:cNvSpPr txBox="1"/>
            <p:nvPr/>
          </p:nvSpPr>
          <p:spPr>
            <a:xfrm>
              <a:off x="5633088" y="4458944"/>
              <a:ext cx="6023130" cy="1200329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>
              <a:spAutoFit/>
            </a:bodyPr>
            <a:lstStyle/>
            <a:p>
              <a:pPr algn="just"/>
              <a:r>
                <a:rPr lang="pt-BR" sz="1800" b="0" i="0" u="none" strike="noStrike" dirty="0">
                  <a:solidFill>
                    <a:srgbClr val="002060"/>
                  </a:solidFill>
                  <a:effectLst/>
                  <a:latin typeface="Arial" panose="020B0604020202020204" pitchFamily="34" charset="0"/>
                </a:rPr>
                <a:t>Visão Geral oferece uma perspectiva generalista acerca dos dados das reclamações, apresentando-as de forma condensada para uma rápida visualização dos indicadores e análises mais relevantes.</a:t>
              </a:r>
              <a:endParaRPr lang="pt-BR" sz="18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03BDECD5-0542-E7C6-BDA4-737FF31259A2}"/>
                </a:ext>
              </a:extLst>
            </p:cNvPr>
            <p:cNvSpPr/>
            <p:nvPr/>
          </p:nvSpPr>
          <p:spPr>
            <a:xfrm>
              <a:off x="5524500" y="4371975"/>
              <a:ext cx="6162675" cy="1223665"/>
            </a:xfrm>
            <a:prstGeom prst="roundRect">
              <a:avLst/>
            </a:prstGeom>
            <a:no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6C80F4C4-8959-44DF-9FBA-9AA407780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56" y="408013"/>
            <a:ext cx="5580000" cy="316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A0B379E-DFF1-4751-830D-4E73300EAB3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3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E85EFBDA-4CF5-7C6D-2719-9022B174662B}"/>
              </a:ext>
            </a:extLst>
          </p:cNvPr>
          <p:cNvGrpSpPr/>
          <p:nvPr/>
        </p:nvGrpSpPr>
        <p:grpSpPr>
          <a:xfrm>
            <a:off x="5991956" y="4085622"/>
            <a:ext cx="5904769" cy="1683166"/>
            <a:chOff x="5524500" y="4267045"/>
            <a:chExt cx="6162675" cy="1217659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2156E30C-1CE7-BAA9-C5E2-A3355CA4EBB3}"/>
                </a:ext>
              </a:extLst>
            </p:cNvPr>
            <p:cNvSpPr txBox="1"/>
            <p:nvPr/>
          </p:nvSpPr>
          <p:spPr>
            <a:xfrm>
              <a:off x="5633088" y="4334193"/>
              <a:ext cx="6032655" cy="1150511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>
              <a:spAutoFit/>
            </a:bodyPr>
            <a:lstStyle/>
            <a:p>
              <a:pPr algn="just"/>
              <a:r>
                <a:rPr lang="pt-BR" dirty="0">
                  <a:solidFill>
                    <a:srgbClr val="002060"/>
                  </a:solidFill>
                  <a:latin typeface="Arial" panose="020B0604020202020204" pitchFamily="34" charset="0"/>
                </a:rPr>
                <a:t>Análise de Custos oferece uma visão detalhada do custo gerado por reclamações, permitindo um monitoramento eficaz para aprimorar a gestão. Os maiores custos ficam evidentes em relação ao produto, período e origem.</a:t>
              </a:r>
              <a:endParaRPr lang="pt-BR" sz="1800" dirty="0">
                <a:solidFill>
                  <a:srgbClr val="002060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B0CBB5BD-2D62-6C10-D717-4C5C090CEFFC}"/>
                </a:ext>
              </a:extLst>
            </p:cNvPr>
            <p:cNvSpPr/>
            <p:nvPr/>
          </p:nvSpPr>
          <p:spPr>
            <a:xfrm>
              <a:off x="5524500" y="4267045"/>
              <a:ext cx="6162675" cy="1186161"/>
            </a:xfrm>
            <a:prstGeom prst="roundRect">
              <a:avLst/>
            </a:prstGeom>
            <a:no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6146" name="Picture 2">
            <a:extLst>
              <a:ext uri="{FF2B5EF4-FFF2-40B4-BE49-F238E27FC236}">
                <a16:creationId xmlns:a16="http://schemas.microsoft.com/office/drawing/2014/main" id="{42F73907-6FCD-40FF-8CBD-761367B6C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90" y="470266"/>
            <a:ext cx="5580000" cy="316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70F0757-EA40-4991-B9D7-DC33ACB69B9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797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DE93A40-A180-5CC5-2910-83B4EEFEC75A}"/>
              </a:ext>
            </a:extLst>
          </p:cNvPr>
          <p:cNvGrpSpPr/>
          <p:nvPr/>
        </p:nvGrpSpPr>
        <p:grpSpPr>
          <a:xfrm>
            <a:off x="5991956" y="4220360"/>
            <a:ext cx="5952331" cy="1325564"/>
            <a:chOff x="5524500" y="4371975"/>
            <a:chExt cx="6212315" cy="1186161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68FD25BA-06A6-5A6C-20F3-591323E8719C}"/>
                </a:ext>
              </a:extLst>
            </p:cNvPr>
            <p:cNvSpPr txBox="1"/>
            <p:nvPr/>
          </p:nvSpPr>
          <p:spPr>
            <a:xfrm>
              <a:off x="5617003" y="4447613"/>
              <a:ext cx="6119812" cy="920050"/>
            </a:xfrm>
            <a:prstGeom prst="rect">
              <a:avLst/>
            </a:prstGeom>
            <a:noFill/>
            <a:effectLst>
              <a:softEdge rad="0"/>
            </a:effectLst>
          </p:spPr>
          <p:txBody>
            <a:bodyPr wrap="square">
              <a:spAutoFit/>
            </a:bodyPr>
            <a:lstStyle/>
            <a:p>
              <a:pPr algn="just"/>
              <a:r>
                <a:rPr lang="pt-BR" dirty="0">
                  <a:solidFill>
                    <a:srgbClr val="002060"/>
                  </a:solidFill>
                  <a:latin typeface="Arial" panose="020B0604020202020204" pitchFamily="34" charset="0"/>
                </a:rPr>
                <a:t>Visão do Reclamante ajudará a monitorar, identificar os reclamantes mais frequentes e os que geram mais custo, além de demonstrar o status e a procedência das reclamações.</a:t>
              </a:r>
              <a:endParaRPr lang="pt-BR" sz="1800" dirty="0">
                <a:solidFill>
                  <a:srgbClr val="000563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17A7380C-E1CC-8C89-15E1-2C0FEEFE8C6F}"/>
                </a:ext>
              </a:extLst>
            </p:cNvPr>
            <p:cNvSpPr/>
            <p:nvPr/>
          </p:nvSpPr>
          <p:spPr>
            <a:xfrm>
              <a:off x="5524500" y="4371975"/>
              <a:ext cx="6162675" cy="1186161"/>
            </a:xfrm>
            <a:prstGeom prst="roundRect">
              <a:avLst/>
            </a:prstGeom>
            <a:noFill/>
            <a:ln>
              <a:solidFill>
                <a:schemeClr val="tx1">
                  <a:alpha val="2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5122" name="Picture 2">
            <a:extLst>
              <a:ext uri="{FF2B5EF4-FFF2-40B4-BE49-F238E27FC236}">
                <a16:creationId xmlns:a16="http://schemas.microsoft.com/office/drawing/2014/main" id="{0B6D0B63-0A4E-4BEE-B461-05C964D34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90" y="470267"/>
            <a:ext cx="5580000" cy="316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A515A0E-F18B-4FF0-A4AE-2F94A61FC6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250" y="202857"/>
            <a:ext cx="1710713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0081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webextensions/webextension1.xml><?xml version="1.0" encoding="utf-8"?>
<we:webextension xmlns:we="http://schemas.microsoft.com/office/webextensions/webextension/2010/11" id="{5977DAA0-C23D-4338-A424-FA6FA1572AA9}">
  <we:reference id="wa200003233" version="2.0.0.3" store="pt-BR" storeType="OMEX"/>
  <we:alternateReferences>
    <we:reference id="wa200003233" version="2.0.0.3" store="wa200003233" storeType="OMEX"/>
  </we:alternateReferences>
  <we:properties>
    <we:property name="reportUrl" value="&quot;/groups/me/reports/0dac58f2-0b08-41d6-b66e-a8ea208e55a5/ReportSection6ebb2324359e31c916e5?fromEntryPoint=export&amp;pbi_source=storytelling_addin&quot;"/>
    <we:property name="reportName" value="&quot;CSI - Controle de Reclamações&quot;"/>
    <we:property name="reportState" value="&quot;CONNECTED&quot;"/>
    <we:property name="embedUrl" value="&quot;/reportEmbed?reportId=0dac58f2-0b08-41d6-b66e-a8ea208e55a5&amp;config=eyJjbHVzdGVyVXJsIjoiaHR0cHM6Ly9XQUJJLUJSQVpJTC1TT1VUSC1CLVBSSU1BUlktcmVkaXJlY3QuYW5hbHlzaXMud2luZG93cy5uZXQiLCJlbWJlZEZlYXR1cmVzIjp7InVzYWdlTWV0cmljc1ZOZXh0Ijp0cnVlfX0%3D&amp;disableSensitivityBanner=true&quot;"/>
    <we:property name="pageName" value="&quot;ReportSection6ebb2324359e31c916e5&quot;"/>
    <we:property name="pageDisplayName" value="&quot;CAPA&quot;"/>
    <we:property name="datasetId" value="&quot;f87feece-00ad-43dc-8bce-52fbbe7471ee&quot;"/>
    <we:property name="backgroundColor" value="&quot;#FFFFFF&quot;"/>
    <we:property name="bookmark" value="&quot;H4sIAAAAAAAAA4VQQW7DIBD8SsXZqozt2HGP7alSFUVNlUuUwxpvLBoCCHDUNMrfu2tHam/lAOwwuzPMVfQ6egOXFZxQPIlX22sFvQsPshaZsDP67NzxBOFYHVS/VHXV5Ess27xWfV4Ry/mknY3i6SoShAHTVscRDI8kcLfPBBizhoGrA5iImfAYorNg9DfOZHpKYcRbJvDLGxeAR24SJOSxZ6JTTVbkY0mKoJI+4wZVmtF39C6ke11j1xVlUZWLFkupWlnjgnri/DrZ/J/PopOxF2cTaEsGGFN1sygktlXeLMuukbIqGsajtoO5f+W39+PiOT5PX1/BWQ+QXOC8uk9S5nm3af1FxAkpQb64MUUPCtdgqd5dhQ+OYksaJx7FBLbH/n4PfL7phGE2sAUzsvaUt5hk9rz9ADRI+DfxAQAA&quot;"/>
    <we:property name="initialStateBookmark" value="&quot;H4sIAAAAAAAAA+1aS1PbyBb+K5Q2s6Fu9fuRnV9MqAGcsp3ZTE1Rp7uPjKaM5JJlEm6K/z4tyUwCOIgxJDi5dwXqbn993ufrlj4lIVstF3B9BpeYvEmO85B5CEV5QFVymOTtaH88/u20N/nt/Kx3OorDxbLKinyVvPmUVFDOsfo9W61hUWPEwT/+PExgsXgH8/ophcUKD5Mllqsih0X2X2wXx6mqXOPNYYIfl4uihBpyWkGFNexVXB6f4970PzzuCL7KrnCKvmpHJ7gsyur2+TBZtf81It2dq8GaDQdFXkGWR+B6zDAijDNEuuBJcGhQh3o8zRbVZom7Hn1cllGfqOX1srZDL1xB7jEkjdAlrlabHXrzeYlzuN1wdGdyUCzWl1vGp8W69DjBtJnKq6y6jnscEW6Sm2iWd2URjdaMDd5PZ+Pz2XjWO2mmjtb5RjlSP14UHwYlRsuFeuDPOLLK8vliY+jPFpi1Wngoaw0K91c0Ua1p/EFRBiz7142yw6y8tR07vCfzayoaNYtDjBNvuHKaOs2FTZ026d467nh4Tw32c/lrm36tm8BwqoJEJoGlVqIMqdvdTacIq3WJTxX1FEMWYPVA2slp8nPZf3jcm54PxpPJ8XA8vecKeusKTZx1zHrONdOGMMq53NuMORufjg5+7qT5ioqts9AwaQ0hqQmOKaZAcLrHzpr1zoej88nxdDB+GH4/l9MeVXWTacFT7hwhLjiLNmWp0J3OG0TzzIsy0q7FA/89X+53k3H/ZHTa21L4Dp8QP2VWXVxilfn66QTT6tWa5iSbXzS7T31cGUZXbfy8ers7bAWqaW/9MI5roSqih/kOCVCViJew3NMc2N7tb8l5XPjXFyz817JYLxuJXzSIo5FrEigoiW3MoWRKEyFFyvaXvT+FBD4hF99mMbJKf3F9gle4Jfb/mX+qrANYYB6gzIpGvi9+nwx7s7ZibPZKemfjRyvIY0XsVQWfTY5PR9PZZPRjih9l361yv6rU05irZ9taTjcDWKxXMYMxtGk3uICyul8Nt5abjQfbGrkHqdLWKU9TYViKgVFkPtVeePvap6CzaLzFQcCDQZHX5obiux+K/s8qnsMqWq6pKHM+dVwybnxwiMDhlbnmdNabvd+xXu1BD+6M+VDk62prSfoRCdqdivmCzm8rX6pVUE5bEyMTUy08Gv7jMDS5K1l4vizjyfGvo53uqZZQYlWMhkMzUlYr2u+Jvu73ea+nhoZya8lQ94+e1E39RsXmOv9FtWqjQ2vlvPIpdV4GkxIHan/5e8cl23dtnS95Edr2EWe5guCFDSmVTMaTFX3GhdPLyDcrlgf0IA6EdbUzO9lM3TF0DWU1SBuckADUWmEtalYDPAq4uoD49yFWapwVBAiCQ8d0MAp3xZKoNbNCECGk4ZSgIqQTq8KPlSs+PkRzCiwFpEEgJc47IAC7o/kUpApc0cCYNCgNUc+QLQRDCCWCEeWC1jRINM+RTdsQu01EdCApBeK6/flVNE20IZRLK0KtJJpAwzO8IASiZagVEOm1tdLJZ6AFHTupc4qhRKmE8tLtjiY410EbSwRBDjyGnea7o4FIQfnAOVdRsphURnfH2xLmeAZX2bzhtg+zi6cYI1iJmFncG8HQiE5MaEpnf11VRf4QMpY6B05CdIiJzJk44rsD+XFIYoSX2hJJqJAsRqLj3T7u0BwNpd5rWb/rpMCpR9+dIY+LaXWIYViXFWFjhHsgbXl5zTr/dnZ6cnDsixwPjqIY5U61/qK6bN7tY14Jwfsj3htKOSLx3yOjTX80ZFoMeU8ZKbfEQ+okN+As4YRqoXWskzsX8MCsCamNEBgICYxrtSsWo8hdbFJgPMTaQQLY7tD/qlxKCsqCYh6ZV0TrQHfF8jRVLE2dVlKKWG8J8b4zir4tYf78Ou1fBs5qkXm8m3zJJZbzJqoDVNDosGx3aqhwnC9CM42Nip+Skyyq3WL/Dot1DfvLMP4iFB/yX2qOdfs6fBvLbn7xUgz71gwtwQ42UExdKjkCMQ6QhW6C/c3fRA3fz7ZdI/+PeeqzIVpfcYoGiU4pM+i0j03Jdx+V9/UQCpuOMW1c9jUO7nksxzaWXGWd1yIeQbz4jirfu8798qxXf3+2RxHax+oD4jcM0E5TbK5zgtFe8EjVlQRHwAXoJjlbe0gEu/c9XvOmcPNRXn1x4V2K0quQpoy0HTRbvc1CwHzzNWGdM1ZFvimCUtxSQpk2gHdX1h8XxkC7yBahxMYAqY8FkcZjn5aRqFopVKvDQ/RUAuFW1J9ggAicWc7dtpU3rT7bfF6sq9USPL6DHLf4Pvoc8oChw//NNsmt0TK36AqYWut/YuXm5m+8VI713ykAAA==&quot;"/>
    <we:property name="isFooterCollapsed" value="true"/>
    <we:property name="isFiltersActionButtonVisible" value="true"/>
    <we:property name="isVisualContainerHeaderHidden" value="false"/>
    <we:property name="reportEmbeddedTime" value="&quot;2024-04-14T22:48:36.662Z&quot;"/>
    <we:property name="creatorTenantId" value="&quot;bc7b2c7b-eb15-4542-a6ff-c690f8bb6e76&quot;"/>
    <we:property name="creatorUserId" value="&quot;100320036A3521FA&quot;"/>
    <we:property name="creatorSessionId" value="&quot;882528ec-4285-4c4d-a3b9-6bc54ecba87c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2361</TotalTime>
  <Words>435</Words>
  <Application>Microsoft Office PowerPoint</Application>
  <PresentationFormat>Widescreen</PresentationFormat>
  <Paragraphs>52</Paragraphs>
  <Slides>13</Slides>
  <Notes>3</Notes>
  <HiddenSlides>1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RoBO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BUSCULO RODRIGUES</dc:creator>
  <cp:lastModifiedBy>André Melo</cp:lastModifiedBy>
  <cp:revision>43</cp:revision>
  <dcterms:created xsi:type="dcterms:W3CDTF">2024-04-02T15:22:03Z</dcterms:created>
  <dcterms:modified xsi:type="dcterms:W3CDTF">2024-04-15T18:38:53Z</dcterms:modified>
</cp:coreProperties>
</file>